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1" r:id="rId7"/>
    <p:sldId id="267"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75" d="100"/>
          <a:sy n="75" d="100"/>
        </p:scale>
        <p:origin x="-36" y="-1620"/>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10/8/2020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a:t>
            </a:r>
            <a:r>
              <a:rPr lang="en-US" sz="3600">
                <a:latin typeface="Arial" panose="020B0604020202020204" pitchFamily="34" charset="0"/>
                <a:cs typeface="Arial" panose="020B0604020202020204" pitchFamily="34" charset="0"/>
              </a:rPr>
              <a:t>phylogenomic survey of bioactive metabolites in </a:t>
            </a:r>
            <a:r>
              <a:rPr lang="en-US" sz="3600" i="1">
                <a:latin typeface="Arial" panose="020B0604020202020204" pitchFamily="34" charset="0"/>
                <a:cs typeface="Arial" panose="020B0604020202020204" pitchFamily="34" charset="0"/>
              </a:rPr>
              <a:t>Scutellaria </a:t>
            </a:r>
            <a:r>
              <a:rPr lang="en-US" sz="3600">
                <a:latin typeface="Arial" panose="020B0604020202020204" pitchFamily="34" charset="0"/>
                <a:cs typeface="Arial" panose="020B0604020202020204" pitchFamily="34" charset="0"/>
              </a:rPr>
              <a:t>reveals multiple species with significant medicinal potential</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Maximum likelihood phylogenetic </a:t>
            </a:r>
            <a:r>
              <a:rPr lang="en-US" sz="1000" dirty="0">
                <a:latin typeface="Arial" panose="020B0604020202020204" pitchFamily="34" charset="0"/>
                <a:cs typeface="Arial" panose="020B0604020202020204" pitchFamily="34" charset="0"/>
              </a:rPr>
              <a:t>tree inferred </a:t>
            </a:r>
            <a:r>
              <a:rPr lang="en-US" sz="1000">
                <a:latin typeface="Arial" panose="020B0604020202020204" pitchFamily="34" charset="0"/>
                <a:cs typeface="Arial" panose="020B0604020202020204" pitchFamily="34" charset="0"/>
              </a:rPr>
              <a:t>from 3 chloroplast genome regions for 51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and 1 outgroup</a:t>
            </a:r>
            <a:r>
              <a:rPr lang="en-US" sz="1000" i="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To </a:t>
            </a:r>
            <a:r>
              <a:rPr lang="en-US" sz="1000" dirty="0">
                <a:latin typeface="Arial" panose="020B0604020202020204" pitchFamily="34" charset="0"/>
                <a:cs typeface="Arial" panose="020B0604020202020204" pitchFamily="34" charset="0"/>
              </a:rPr>
              <a:t>facilitate downstream analysis, the </a:t>
            </a:r>
            <a:r>
              <a:rPr lang="en-US" sz="1000">
                <a:latin typeface="Arial" panose="020B0604020202020204" pitchFamily="34" charset="0"/>
                <a:cs typeface="Arial" panose="020B0604020202020204" pitchFamily="34" charset="0"/>
              </a:rPr>
              <a:t>tree is </a:t>
            </a:r>
            <a:r>
              <a:rPr lang="en-US" sz="1000" dirty="0">
                <a:latin typeface="Arial" panose="020B0604020202020204" pitchFamily="34" charset="0"/>
                <a:cs typeface="Arial" panose="020B0604020202020204" pitchFamily="34" charset="0"/>
              </a:rPr>
              <a:t>subdivided </a:t>
            </a:r>
            <a:r>
              <a:rPr lang="en-US" sz="1000">
                <a:latin typeface="Arial" panose="020B0604020202020204" pitchFamily="34" charset="0"/>
                <a:cs typeface="Arial" panose="020B0604020202020204" pitchFamily="34" charset="0"/>
              </a:rPr>
              <a:t>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F007F672-CAE9-47EF-8D95-09A9D7C9E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997" y="4385125"/>
            <a:ext cx="3898272" cy="4176719"/>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AFA55A36-2402-4261-8B4E-B3875BB1F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169" y="184665"/>
            <a:ext cx="3958710" cy="3958710"/>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581072"/>
            <a:ext cx="7772400" cy="147732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Aerial metabolite concentrations measured </a:t>
            </a:r>
            <a:r>
              <a:rPr lang="en-US" sz="1000" dirty="0">
                <a:latin typeface="Arial" panose="020B0604020202020204" pitchFamily="34" charset="0"/>
                <a:cs typeface="Arial" panose="020B0604020202020204" pitchFamily="34" charset="0"/>
              </a:rPr>
              <a:t>with High Performance Liquid Chromatography (HPLC</a:t>
            </a:r>
            <a:r>
              <a:rPr lang="en-US" sz="1000">
                <a:latin typeface="Arial" panose="020B0604020202020204" pitchFamily="34" charset="0"/>
                <a:cs typeface="Arial" panose="020B0604020202020204" pitchFamily="34" charset="0"/>
              </a:rPr>
              <a:t>) for 76 species </a:t>
            </a:r>
            <a:r>
              <a:rPr lang="en-US" sz="1000" dirty="0">
                <a:latin typeface="Arial" panose="020B0604020202020204" pitchFamily="34" charset="0"/>
                <a:cs typeface="Arial" panose="020B0604020202020204" pitchFamily="34" charset="0"/>
              </a:rPr>
              <a:t>of </a:t>
            </a:r>
            <a:r>
              <a:rPr lang="en-US" sz="1000" i="1" dirty="0">
                <a:latin typeface="Arial" panose="020B0604020202020204" pitchFamily="34" charset="0"/>
                <a:cs typeface="Arial" panose="020B0604020202020204" pitchFamily="34" charset="0"/>
              </a:rPr>
              <a:t>Scutellaria</a:t>
            </a:r>
            <a:r>
              <a:rPr lang="en-US" sz="1000">
                <a:latin typeface="Arial" panose="020B0604020202020204" pitchFamily="34" charset="0"/>
                <a:cs typeface="Arial" panose="020B0604020202020204" pitchFamily="34" charset="0"/>
              </a:rPr>
              <a:t>. (A) Heatmap of collected data.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a:t>
            </a:r>
            <a:r>
              <a:rPr lang="en-US" sz="1000">
                <a:latin typeface="Arial" panose="020B0604020202020204" pitchFamily="34" charset="0"/>
                <a:cs typeface="Arial" panose="020B0604020202020204" pitchFamily="34" charset="0"/>
              </a:rPr>
              <a:t>solvent), and species for which fresh tissue was used are indicated by an asterisk on the right side of the heatmap. </a:t>
            </a:r>
            <a:r>
              <a:rPr lang="en-US" sz="1000" dirty="0">
                <a:latin typeface="Arial" panose="020B0604020202020204" pitchFamily="34" charset="0"/>
                <a:cs typeface="Arial" panose="020B0604020202020204" pitchFamily="34" charset="0"/>
              </a:rPr>
              <a:t>Data for herbarium tissue samples is shown at 500 ppm (0.5 mg sample / 1 mL solvent</a:t>
            </a:r>
            <a:r>
              <a:rPr lang="en-US" sz="1000">
                <a:latin typeface="Arial" panose="020B0604020202020204" pitchFamily="34" charset="0"/>
                <a:cs typeface="Arial" panose="020B0604020202020204" pitchFamily="34" charset="0"/>
              </a:rPr>
              <a:t>). (B) Multiple Correspondance Analysis (MCA) results with overlaid 80% confidence ellipses generated from binarized metabolite data. Each colored circle represent a species, and the color of the circle represents phylogenentic clade, as shown in Figure 1. (C) Variable representations from MCA. Each variable represents the prescence (indicated with “TRUE) or absence (indicated with “FALSE) of a metabolite, and are color-coded according to the site of accumulation that is predicted by the proposed flavonoid pathway for </a:t>
            </a:r>
            <a:r>
              <a:rPr lang="en-US" sz="1000" i="1">
                <a:latin typeface="Arial" panose="020B0604020202020204" pitchFamily="34" charset="0"/>
                <a:cs typeface="Arial" panose="020B0604020202020204" pitchFamily="34" charset="0"/>
              </a:rPr>
              <a:t>S. baicalensis</a:t>
            </a:r>
            <a:r>
              <a:rPr lang="en-US" sz="100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72231"/>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10" name="Picture 9" descr="Graphical user interface&#10;&#10;Description automatically generated">
            <a:extLst>
              <a:ext uri="{FF2B5EF4-FFF2-40B4-BE49-F238E27FC236}">
                <a16:creationId xmlns:a16="http://schemas.microsoft.com/office/drawing/2014/main" id="{B8A5793F-27D5-4A02-BBF8-67CD7CEF3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71" y="86059"/>
            <a:ext cx="3389356" cy="8475785"/>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3. </a:t>
            </a:r>
            <a:r>
              <a:rPr lang="en-US" sz="1000">
                <a:latin typeface="Arial" panose="020B0604020202020204" pitchFamily="34" charset="0"/>
                <a:cs typeface="Arial" panose="020B0604020202020204" pitchFamily="34" charset="0"/>
              </a:rPr>
              <a:t>Representative </a:t>
            </a:r>
            <a:r>
              <a:rPr lang="en-US" sz="1000" dirty="0">
                <a:latin typeface="Arial" panose="020B0604020202020204" pitchFamily="34" charset="0"/>
                <a:cs typeface="Arial" panose="020B0604020202020204" pitchFamily="34" charset="0"/>
              </a:rPr>
              <a:t>images </a:t>
            </a:r>
            <a:r>
              <a:rPr lang="en-US" sz="1000">
                <a:latin typeface="Arial" panose="020B0604020202020204" pitchFamily="34" charset="0"/>
                <a:cs typeface="Arial" panose="020B0604020202020204" pitchFamily="34" charset="0"/>
              </a:rPr>
              <a:t>of 14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selected for additional metabolite and genome size profiling. </a:t>
            </a:r>
            <a:r>
              <a:rPr lang="en-US" sz="1000" dirty="0">
                <a:latin typeface="Arial" panose="020B0604020202020204" pitchFamily="34" charset="0"/>
                <a:cs typeface="Arial" panose="020B0604020202020204" pitchFamily="34" charset="0"/>
              </a:rPr>
              <a:t>Scale bar in bottom left of images represents a length of 5 cm. Images without a scale </a:t>
            </a:r>
            <a:r>
              <a:rPr lang="en-US" sz="1000">
                <a:latin typeface="Arial" panose="020B0604020202020204" pitchFamily="34" charset="0"/>
                <a:cs typeface="Arial" panose="020B0604020202020204" pitchFamily="34" charset="0"/>
              </a:rPr>
              <a:t>bar did not </a:t>
            </a:r>
            <a:r>
              <a:rPr lang="en-US" sz="1000" dirty="0">
                <a:latin typeface="Arial" panose="020B0604020202020204" pitchFamily="34" charset="0"/>
                <a:cs typeface="Arial" panose="020B0604020202020204" pitchFamily="34" charset="0"/>
              </a:rPr>
              <a:t>have a ruler included in the image. Colored circles next to species names indicate the clade which the species belongs to.</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4. </a:t>
            </a:r>
            <a:r>
              <a:rPr lang="en-US" sz="1000">
                <a:latin typeface="Arial" panose="020B0604020202020204" pitchFamily="34" charset="0"/>
                <a:cs typeface="Arial" panose="020B0604020202020204" pitchFamily="34" charset="0"/>
              </a:rPr>
              <a:t>Organ-specific metabolite </a:t>
            </a:r>
            <a:r>
              <a:rPr lang="en-US" sz="1000" dirty="0">
                <a:latin typeface="Arial" panose="020B0604020202020204" pitchFamily="34" charset="0"/>
                <a:cs typeface="Arial" panose="020B0604020202020204" pitchFamily="34" charset="0"/>
              </a:rPr>
              <a:t>data collected </a:t>
            </a:r>
            <a:r>
              <a:rPr lang="en-US" sz="1000">
                <a:latin typeface="Arial" panose="020B0604020202020204" pitchFamily="34" charset="0"/>
                <a:cs typeface="Arial" panose="020B0604020202020204" pitchFamily="34" charset="0"/>
              </a:rPr>
              <a:t>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Species are ordered based on phylogenetic </a:t>
            </a:r>
            <a:r>
              <a:rPr lang="en-US" sz="1000">
                <a:latin typeface="Arial" panose="020B0604020202020204" pitchFamily="34" charset="0"/>
                <a:cs typeface="Arial" panose="020B0604020202020204" pitchFamily="34" charset="0"/>
              </a:rPr>
              <a:t>relationship determined </a:t>
            </a:r>
            <a:r>
              <a:rPr lang="en-US" sz="1000" dirty="0">
                <a:latin typeface="Arial" panose="020B0604020202020204" pitchFamily="34" charset="0"/>
                <a:cs typeface="Arial" panose="020B0604020202020204" pitchFamily="34" charset="0"/>
              </a:rPr>
              <a:t>from chloroplast genome </a:t>
            </a:r>
            <a:r>
              <a:rPr lang="en-US" sz="1000">
                <a:latin typeface="Arial" panose="020B0604020202020204" pitchFamily="34" charset="0"/>
                <a:cs typeface="Arial" panose="020B0604020202020204" pitchFamily="34" charset="0"/>
              </a:rPr>
              <a:t>data, and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a:t>
            </a:r>
            <a:r>
              <a:rPr lang="en-US" sz="1000">
                <a:latin typeface="Arial" panose="020B0604020202020204" pitchFamily="34" charset="0"/>
                <a:cs typeface="Arial" panose="020B0604020202020204" pitchFamily="34" charset="0"/>
              </a:rPr>
              <a:t>. Metabolite numbering and color-coding was assigned based </a:t>
            </a:r>
            <a:r>
              <a:rPr lang="en-US" sz="1000" dirty="0">
                <a:latin typeface="Arial" panose="020B0604020202020204" pitchFamily="34" charset="0"/>
                <a:cs typeface="Arial" panose="020B0604020202020204" pitchFamily="34" charset="0"/>
              </a:rPr>
              <a:t>on proposed flavonoid pathway for </a:t>
            </a:r>
            <a:r>
              <a:rPr lang="en-US" sz="1000" i="1" dirty="0">
                <a:latin typeface="Arial" panose="020B0604020202020204" pitchFamily="34" charset="0"/>
                <a:cs typeface="Arial" panose="020B0604020202020204" pitchFamily="34" charset="0"/>
              </a:rPr>
              <a:t>S. baicalensis</a:t>
            </a:r>
            <a:r>
              <a:rPr lang="en-US" sz="1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pic>
        <p:nvPicPr>
          <p:cNvPr id="14" name="Picture 13" descr="A picture containing chart&#10;&#10;Description automatically generated">
            <a:extLst>
              <a:ext uri="{FF2B5EF4-FFF2-40B4-BE49-F238E27FC236}">
                <a16:creationId xmlns:a16="http://schemas.microsoft.com/office/drawing/2014/main" id="{C363CCBD-578F-49ED-A796-4A4D242B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328" y="2132827"/>
            <a:ext cx="1345690" cy="3498793"/>
          </a:xfrm>
          <a:prstGeom prst="rect">
            <a:avLst/>
          </a:prstGeom>
        </p:spPr>
      </p:pic>
      <p:pic>
        <p:nvPicPr>
          <p:cNvPr id="4" name="Picture 3" descr="Chart, bar chart&#10;&#10;Description automatically generated">
            <a:extLst>
              <a:ext uri="{FF2B5EF4-FFF2-40B4-BE49-F238E27FC236}">
                <a16:creationId xmlns:a16="http://schemas.microsoft.com/office/drawing/2014/main" id="{64B5BEAE-4B76-47C4-96EB-B578F90151CC}"/>
              </a:ext>
            </a:extLst>
          </p:cNvPr>
          <p:cNvPicPr>
            <a:picLocks noChangeAspect="1"/>
          </p:cNvPicPr>
          <p:nvPr/>
        </p:nvPicPr>
        <p:blipFill rotWithShape="1">
          <a:blip r:embed="rId3">
            <a:extLst>
              <a:ext uri="{28A0092B-C50C-407E-A947-70E740481C1C}">
                <a14:useLocalDpi xmlns:a14="http://schemas.microsoft.com/office/drawing/2010/main" val="0"/>
              </a:ext>
            </a:extLst>
          </a:blip>
          <a:srcRect b="46390"/>
          <a:stretch/>
        </p:blipFill>
        <p:spPr>
          <a:xfrm>
            <a:off x="640665" y="57487"/>
            <a:ext cx="5517663" cy="2464590"/>
          </a:xfrm>
          <a:prstGeom prst="rect">
            <a:avLst/>
          </a:prstGeom>
        </p:spPr>
      </p:pic>
      <p:pic>
        <p:nvPicPr>
          <p:cNvPr id="7" name="Picture 6" descr="Chart&#10;&#10;Description automatically generated">
            <a:extLst>
              <a:ext uri="{FF2B5EF4-FFF2-40B4-BE49-F238E27FC236}">
                <a16:creationId xmlns:a16="http://schemas.microsoft.com/office/drawing/2014/main" id="{5BE2DFD3-54A6-4EE1-B7D4-DBBBED7509F5}"/>
              </a:ext>
            </a:extLst>
          </p:cNvPr>
          <p:cNvPicPr>
            <a:picLocks noChangeAspect="1"/>
          </p:cNvPicPr>
          <p:nvPr/>
        </p:nvPicPr>
        <p:blipFill rotWithShape="1">
          <a:blip r:embed="rId4">
            <a:extLst>
              <a:ext uri="{28A0092B-C50C-407E-A947-70E740481C1C}">
                <a14:useLocalDpi xmlns:a14="http://schemas.microsoft.com/office/drawing/2010/main" val="0"/>
              </a:ext>
            </a:extLst>
          </a:blip>
          <a:srcRect b="9246"/>
          <a:stretch/>
        </p:blipFill>
        <p:spPr>
          <a:xfrm>
            <a:off x="640665" y="5065565"/>
            <a:ext cx="5517663" cy="4172220"/>
          </a:xfrm>
          <a:prstGeom prst="rect">
            <a:avLst/>
          </a:prstGeom>
        </p:spPr>
      </p:pic>
      <p:pic>
        <p:nvPicPr>
          <p:cNvPr id="10" name="Picture 9" descr="Chart&#10;&#10;Description automatically generated">
            <a:extLst>
              <a:ext uri="{FF2B5EF4-FFF2-40B4-BE49-F238E27FC236}">
                <a16:creationId xmlns:a16="http://schemas.microsoft.com/office/drawing/2014/main" id="{EF564FE9-DD79-4746-A319-3F1D18191FD4}"/>
              </a:ext>
            </a:extLst>
          </p:cNvPr>
          <p:cNvPicPr>
            <a:picLocks noChangeAspect="1"/>
          </p:cNvPicPr>
          <p:nvPr/>
        </p:nvPicPr>
        <p:blipFill rotWithShape="1">
          <a:blip r:embed="rId5">
            <a:extLst>
              <a:ext uri="{28A0092B-C50C-407E-A947-70E740481C1C}">
                <a14:useLocalDpi xmlns:a14="http://schemas.microsoft.com/office/drawing/2010/main" val="0"/>
              </a:ext>
            </a:extLst>
          </a:blip>
          <a:srcRect b="46390"/>
          <a:stretch/>
        </p:blipFill>
        <p:spPr>
          <a:xfrm>
            <a:off x="640665" y="2564610"/>
            <a:ext cx="5517663" cy="2464590"/>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a:latin typeface="Arial" panose="020B0604020202020204" pitchFamily="34" charset="0"/>
                <a:cs typeface="Arial" panose="020B0604020202020204" pitchFamily="34" charset="0"/>
              </a:rPr>
              <a:t>Genome size and chromosome number data for 13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a:latin typeface="Arial" panose="020B0604020202020204" pitchFamily="34" charset="0"/>
                <a:cs typeface="Arial" panose="020B0604020202020204" pitchFamily="34" charset="0"/>
              </a:rPr>
              <a:t>S. wrightii </a:t>
            </a:r>
            <a:r>
              <a:rPr lang="en-US" sz="1000">
                <a:latin typeface="Arial" panose="020B0604020202020204" pitchFamily="34" charset="0"/>
                <a:cs typeface="Arial" panose="020B0604020202020204" pitchFamily="34" charset="0"/>
              </a:rPr>
              <a:t>was not included in the flow cytometry procedure, and neither genome size nor chromosome data has been published. Cell </a:t>
            </a:r>
            <a:r>
              <a:rPr lang="en-US" sz="1000" dirty="0">
                <a:latin typeface="Arial" panose="020B0604020202020204" pitchFamily="34" charset="0"/>
                <a:cs typeface="Arial" panose="020B0604020202020204" pitchFamily="34" charset="0"/>
              </a:rPr>
              <a:t>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1776335822"/>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0.52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0.44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0.44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dirty="0">
                          <a:latin typeface="Arial" panose="020B0604020202020204" pitchFamily="34" charset="0"/>
                          <a:cs typeface="Arial" panose="020B0604020202020204" pitchFamily="34" charset="0"/>
                        </a:rPr>
                        <a:t>0.85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dirty="0">
                          <a:latin typeface="Arial" panose="020B0604020202020204" pitchFamily="34" charset="0"/>
                          <a:cs typeface="Arial" panose="020B0604020202020204" pitchFamily="34" charset="0"/>
                        </a:rPr>
                        <a:t>0.38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S1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4332</TotalTime>
  <Words>2648</Words>
  <Application>Microsoft Office PowerPoint</Application>
  <PresentationFormat>Custom</PresentationFormat>
  <Paragraphs>565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survey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112</cp:revision>
  <dcterms:created xsi:type="dcterms:W3CDTF">2020-05-26T19:49:14Z</dcterms:created>
  <dcterms:modified xsi:type="dcterms:W3CDTF">2020-10-08T21:36:44Z</dcterms:modified>
</cp:coreProperties>
</file>